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1" r:id="rId1"/>
  </p:sldMasterIdLst>
  <p:notesMasterIdLst>
    <p:notesMasterId r:id="rId22"/>
  </p:notesMasterIdLst>
  <p:sldIdLst>
    <p:sldId id="300" r:id="rId2"/>
    <p:sldId id="303" r:id="rId3"/>
    <p:sldId id="305" r:id="rId4"/>
    <p:sldId id="309" r:id="rId5"/>
    <p:sldId id="310" r:id="rId6"/>
    <p:sldId id="311" r:id="rId7"/>
    <p:sldId id="313" r:id="rId8"/>
    <p:sldId id="312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299" r:id="rId21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23"/>
      <p:bold r:id="rId24"/>
      <p:italic r:id="rId25"/>
      <p:boldItalic r:id="rId26"/>
    </p:embeddedFont>
    <p:embeddedFont>
      <p:font typeface="Source Sans Pro Black" panose="020B0803030403020204" pitchFamily="34" charset="0"/>
      <p:regular r:id="rId27"/>
      <p:bold r:id="rId28"/>
      <p:italic r:id="rId29"/>
      <p:boldItalic r:id="rId30"/>
    </p:embeddedFont>
    <p:embeddedFont>
      <p:font typeface="Source Sans Pro Semibold" panose="020B0603030403020204" pitchFamily="34" charset="0"/>
      <p:regular r:id="rId31"/>
      <p:bold r:id="rId32"/>
      <p:italic r:id="rId33"/>
      <p:boldItalic r:id="rId34"/>
    </p:embeddedFont>
    <p:embeddedFont>
      <p:font typeface="Source Sans Pro Semibold" panose="020B06030304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A5AC"/>
    <a:srgbClr val="E1F4F8"/>
    <a:srgbClr val="FF9664"/>
    <a:srgbClr val="DAA8E2"/>
    <a:srgbClr val="A1DED2"/>
    <a:srgbClr val="44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1"/>
    <p:restoredTop sz="95872"/>
  </p:normalViewPr>
  <p:slideViewPr>
    <p:cSldViewPr snapToGrid="0">
      <p:cViewPr varScale="1">
        <p:scale>
          <a:sx n="140" d="100"/>
          <a:sy n="140" d="100"/>
        </p:scale>
        <p:origin x="858" y="102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7.svg"/><Relationship Id="rId4" Type="http://schemas.openxmlformats.org/officeDocument/2006/relationships/image" Target="../media/image43.sv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15.png"/><Relationship Id="rId7" Type="http://schemas.openxmlformats.org/officeDocument/2006/relationships/image" Target="../media/image66.svg"/><Relationship Id="rId12" Type="http://schemas.openxmlformats.org/officeDocument/2006/relationships/image" Target="../media/image71.png"/><Relationship Id="rId17" Type="http://schemas.openxmlformats.org/officeDocument/2006/relationships/image" Target="../media/image76.svg"/><Relationship Id="rId2" Type="http://schemas.openxmlformats.org/officeDocument/2006/relationships/image" Target="../media/image62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5" Type="http://schemas.openxmlformats.org/officeDocument/2006/relationships/image" Target="../media/image7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Relationship Id="rId1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EDD7-DF74-EF8C-E4B3-5740FC7C8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FYP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BAA00-096B-4DA3-E946-FC2956470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Trajectory </a:t>
            </a:r>
            <a:r>
              <a:rPr lang="en-US" dirty="0" err="1"/>
              <a:t>Optimisation</a:t>
            </a:r>
            <a:r>
              <a:rPr lang="en-US" dirty="0"/>
              <a:t> for Target-in-range problems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6ED36-C090-9891-A285-6773A9D138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Nikilesh Ramesh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2372C-D4AF-79AB-859F-88F50194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16/05/2024</a:t>
            </a:r>
          </a:p>
        </p:txBody>
      </p:sp>
    </p:spTree>
    <p:extLst>
      <p:ext uri="{BB962C8B-B14F-4D97-AF65-F5344CB8AC3E}">
        <p14:creationId xmlns:p14="http://schemas.microsoft.com/office/powerpoint/2010/main" val="364943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15D6-AB09-0C70-6700-8A8E6693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(I): In-range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9F6F2-1769-7908-630B-AF8A984400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D75B02-DBDE-32B1-469B-54A55A17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461" y="1831539"/>
            <a:ext cx="2165619" cy="3052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3BE9B06-EDE8-504B-9F94-3DB91E0B8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61" y="3743719"/>
            <a:ext cx="3662652" cy="305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67A19-6F7D-A3F8-779C-EC3DC05FE290}"/>
              </a:ext>
            </a:extLst>
          </p:cNvPr>
          <p:cNvSpPr txBox="1"/>
          <p:nvPr/>
        </p:nvSpPr>
        <p:spPr>
          <a:xfrm>
            <a:off x="760461" y="1329397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Setpoint Tracking Lagrange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B276C-9147-632F-613F-FD61382CAAA6}"/>
              </a:ext>
            </a:extLst>
          </p:cNvPr>
          <p:cNvSpPr txBox="1"/>
          <p:nvPr/>
        </p:nvSpPr>
        <p:spPr>
          <a:xfrm>
            <a:off x="760461" y="3244133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 In-range Tracking Lagrange Cost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9A3CA40-6D52-3684-FFF4-BF0D8949F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1891" y="1329397"/>
            <a:ext cx="4211542" cy="31586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D0551E-E382-609F-E432-5047F4589C65}"/>
              </a:ext>
            </a:extLst>
          </p:cNvPr>
          <p:cNvSpPr/>
          <p:nvPr/>
        </p:nvSpPr>
        <p:spPr>
          <a:xfrm>
            <a:off x="661181" y="1274336"/>
            <a:ext cx="3761931" cy="1116774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EADF3A-A355-5330-FE1F-5A947B43CCEB}"/>
              </a:ext>
            </a:extLst>
          </p:cNvPr>
          <p:cNvSpPr/>
          <p:nvPr/>
        </p:nvSpPr>
        <p:spPr>
          <a:xfrm>
            <a:off x="661182" y="3223214"/>
            <a:ext cx="3810928" cy="1116774"/>
          </a:xfrm>
          <a:prstGeom prst="roundRect">
            <a:avLst/>
          </a:prstGeom>
          <a:noFill/>
          <a:ln w="2857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BC53340-8F18-C058-147A-993DEAFB99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0889" y="1329396"/>
            <a:ext cx="4211542" cy="315865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13767B-DB99-9908-E8FC-84EEE4AC6D62}"/>
              </a:ext>
            </a:extLst>
          </p:cNvPr>
          <p:cNvSpPr/>
          <p:nvPr/>
        </p:nvSpPr>
        <p:spPr>
          <a:xfrm>
            <a:off x="661181" y="2529929"/>
            <a:ext cx="3810928" cy="438935"/>
          </a:xfrm>
          <a:prstGeom prst="roundRect">
            <a:avLst/>
          </a:prstGeom>
          <a:noFill/>
          <a:ln w="28575" cap="flat" cmpd="sng" algn="ctr">
            <a:solidFill>
              <a:srgbClr val="F1A5A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AE9D43-DD13-E3A3-A02F-4D1ACD8D732E}"/>
              </a:ext>
            </a:extLst>
          </p:cNvPr>
          <p:cNvSpPr txBox="1"/>
          <p:nvPr/>
        </p:nvSpPr>
        <p:spPr>
          <a:xfrm>
            <a:off x="760461" y="2605852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range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DAF75E6-D2CE-6852-78D4-F60BEF0E5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91787" y="2617294"/>
            <a:ext cx="391378" cy="23126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A0D0EB6-525E-4174-0840-FFB9381289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1673" y="1389536"/>
            <a:ext cx="4211541" cy="3158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6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6E83-0F97-72F3-3C60-D52513BF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(II): Out-of-range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FF5FD-F611-8725-0DA1-F2696B4CB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C2EE4F-EBC7-BEFD-A100-DCE25C90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122" y="1982099"/>
            <a:ext cx="3407708" cy="25557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7AA1314-8870-56ED-DEB4-5D7F5AB7B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4012" y="1756982"/>
            <a:ext cx="3707864" cy="27808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894933F-A6C2-7A14-FD01-A1F9A2DAE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6701" y="1495904"/>
            <a:ext cx="4524375" cy="17145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CCC477-447D-2617-61C5-9473B67FBFD1}"/>
              </a:ext>
            </a:extLst>
          </p:cNvPr>
          <p:cNvSpPr/>
          <p:nvPr/>
        </p:nvSpPr>
        <p:spPr>
          <a:xfrm>
            <a:off x="473122" y="757451"/>
            <a:ext cx="3707864" cy="392373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283BE-FAEF-7816-3B96-C8896D27F8B6}"/>
              </a:ext>
            </a:extLst>
          </p:cNvPr>
          <p:cNvSpPr txBox="1"/>
          <p:nvPr/>
        </p:nvSpPr>
        <p:spPr>
          <a:xfrm>
            <a:off x="1513369" y="782981"/>
            <a:ext cx="17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Ideal cost function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FFBBAD-AC65-F184-777C-0C0EE8A48E43}"/>
              </a:ext>
            </a:extLst>
          </p:cNvPr>
          <p:cNvSpPr/>
          <p:nvPr/>
        </p:nvSpPr>
        <p:spPr>
          <a:xfrm>
            <a:off x="4315637" y="757450"/>
            <a:ext cx="4766947" cy="392373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79304-AAF4-278F-3BA7-CD0D6946DA6F}"/>
              </a:ext>
            </a:extLst>
          </p:cNvPr>
          <p:cNvSpPr txBox="1"/>
          <p:nvPr/>
        </p:nvSpPr>
        <p:spPr>
          <a:xfrm>
            <a:off x="5534033" y="782981"/>
            <a:ext cx="244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Approximate cost function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C43837-DF8F-9F92-B31E-794CE44597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6180" y="1462566"/>
            <a:ext cx="2914650" cy="409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648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0630-CE4D-9E43-71C6-E948989B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(III): </a:t>
            </a:r>
            <a:r>
              <a:rPr lang="en-US" dirty="0" err="1"/>
              <a:t>Regularisation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85101-D662-2214-30AD-FB6B47D58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1CF0410-C268-F4CF-797F-CE8D102E1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4890" y="2018162"/>
            <a:ext cx="3596186" cy="26971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D7E8EB2-249C-67B9-273B-2202BAF6A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996" y="2014258"/>
            <a:ext cx="3601391" cy="2701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0AD88-5F40-CE65-7E34-4A8EC30AB387}"/>
              </a:ext>
            </a:extLst>
          </p:cNvPr>
          <p:cNvSpPr txBox="1"/>
          <p:nvPr/>
        </p:nvSpPr>
        <p:spPr>
          <a:xfrm>
            <a:off x="511791" y="864941"/>
            <a:ext cx="835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Introducing </a:t>
            </a:r>
            <a:r>
              <a:rPr lang="en-US" dirty="0" err="1"/>
              <a:t>regularisation</a:t>
            </a:r>
            <a:r>
              <a:rPr lang="en-US" dirty="0"/>
              <a:t> to deal with the lack of gradient information when the tracker out of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enough to have minimal effects on the overall framework.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1B55585-4810-5D27-AE82-E939BB07A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5290" y="1517424"/>
            <a:ext cx="2476500" cy="3714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9247512-F656-6D02-61B3-0C36EF39CDC4}"/>
              </a:ext>
            </a:extLst>
          </p:cNvPr>
          <p:cNvSpPr/>
          <p:nvPr/>
        </p:nvSpPr>
        <p:spPr>
          <a:xfrm>
            <a:off x="3844387" y="3364779"/>
            <a:ext cx="1580503" cy="238230"/>
          </a:xfrm>
          <a:prstGeom prst="rightArrow">
            <a:avLst/>
          </a:prstGeom>
          <a:solidFill>
            <a:srgbClr val="FF0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02194-8015-507A-875C-4E2F599C119A}"/>
              </a:ext>
            </a:extLst>
          </p:cNvPr>
          <p:cNvSpPr txBox="1"/>
          <p:nvPr/>
        </p:nvSpPr>
        <p:spPr>
          <a:xfrm>
            <a:off x="3791299" y="3617047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regularisation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A0117B-3F08-0886-BA9B-7B4CCE8568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96500" y="3957044"/>
            <a:ext cx="676275" cy="1428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49BA12-D9F6-8208-CDB7-089B0B989AAA}"/>
              </a:ext>
            </a:extLst>
          </p:cNvPr>
          <p:cNvSpPr/>
          <p:nvPr/>
        </p:nvSpPr>
        <p:spPr>
          <a:xfrm>
            <a:off x="436728" y="864941"/>
            <a:ext cx="8464276" cy="1149317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74A201BF-927B-8862-EE2A-F5A97B39C3CE}"/>
              </a:ext>
            </a:extLst>
          </p:cNvPr>
          <p:cNvSpPr/>
          <p:nvPr/>
        </p:nvSpPr>
        <p:spPr>
          <a:xfrm>
            <a:off x="681056" y="3095843"/>
            <a:ext cx="876120" cy="122829"/>
          </a:xfrm>
          <a:prstGeom prst="leftRightArrow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DB68FD8-AD4A-63DB-CEE8-7178700862CA}"/>
              </a:ext>
            </a:extLst>
          </p:cNvPr>
          <p:cNvSpPr/>
          <p:nvPr/>
        </p:nvSpPr>
        <p:spPr>
          <a:xfrm>
            <a:off x="2663677" y="3089626"/>
            <a:ext cx="876120" cy="122829"/>
          </a:xfrm>
          <a:prstGeom prst="leftRightArrow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81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6D7D-8997-533D-4DD8-3E1AB7BB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(IV): Smooth Maximum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97029-1FE3-2819-CE3B-1FC91A021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8B346-5CFF-60E8-BAB6-DC2D8F5A5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209" y="3383515"/>
            <a:ext cx="5381625" cy="3905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593803A-D559-3D32-65B3-EA370275B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09" y="4153539"/>
            <a:ext cx="3543300" cy="28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7C233-66CF-1E05-EB1E-D3EACF7AF87E}"/>
              </a:ext>
            </a:extLst>
          </p:cNvPr>
          <p:cNvSpPr txBox="1"/>
          <p:nvPr/>
        </p:nvSpPr>
        <p:spPr>
          <a:xfrm>
            <a:off x="194164" y="3024914"/>
            <a:ext cx="5136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Log-Sum-Exp Function to approximate the maximum operator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9C524-4837-F99B-5126-E5EBB9CA7D95}"/>
              </a:ext>
            </a:extLst>
          </p:cNvPr>
          <p:cNvSpPr txBox="1"/>
          <p:nvPr/>
        </p:nvSpPr>
        <p:spPr>
          <a:xfrm>
            <a:off x="194164" y="382486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that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841826-EC37-DACC-C6DE-9A0B9F6C74BC}"/>
              </a:ext>
            </a:extLst>
          </p:cNvPr>
          <p:cNvSpPr/>
          <p:nvPr/>
        </p:nvSpPr>
        <p:spPr>
          <a:xfrm>
            <a:off x="192297" y="2939082"/>
            <a:ext cx="5805894" cy="166991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5170DC-CAF4-48C9-09F9-778D5D39C106}"/>
              </a:ext>
            </a:extLst>
          </p:cNvPr>
          <p:cNvSpPr/>
          <p:nvPr/>
        </p:nvSpPr>
        <p:spPr>
          <a:xfrm>
            <a:off x="128200" y="958583"/>
            <a:ext cx="5869991" cy="166991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FEF97-CE83-E4BA-2295-58AE1978A481}"/>
              </a:ext>
            </a:extLst>
          </p:cNvPr>
          <p:cNvSpPr txBox="1"/>
          <p:nvPr/>
        </p:nvSpPr>
        <p:spPr>
          <a:xfrm>
            <a:off x="449271" y="1140173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operator is discontinuous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D7790A-176B-878C-72B5-907402896F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5648" y="1629540"/>
            <a:ext cx="2876550" cy="3143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087055E-44FD-DFC9-251B-8F97E0CE6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9606" y="1447950"/>
            <a:ext cx="3086682" cy="281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5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B45F-C038-1958-0606-09B2F049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90466"/>
            <a:ext cx="3529400" cy="2002933"/>
          </a:xfrm>
        </p:spPr>
        <p:txBody>
          <a:bodyPr/>
          <a:lstStyle/>
          <a:p>
            <a:r>
              <a:rPr lang="en-US" sz="3600" dirty="0" err="1"/>
              <a:t>Demonstraition</a:t>
            </a:r>
            <a:endParaRPr lang="en-US" sz="36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9D0DE-C1CE-F590-9331-14E5D28E70D5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F382A-A5F5-4152-64BC-5409AF403B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20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89AC-C8E9-6D46-F9E0-8E3183A9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(I): Always-in-range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8493C-FC6A-9034-49F0-3AD80FA9E5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EEF5E122-B134-2C36-5298-B1D90A29E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77" y="2052345"/>
            <a:ext cx="3130689" cy="2348017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8AC58DFD-B5A3-43AC-6186-760E34B0B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768" y="2120062"/>
            <a:ext cx="2950108" cy="2212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B60FB-13D9-15E3-F344-EA7408BBCEDC}"/>
              </a:ext>
            </a:extLst>
          </p:cNvPr>
          <p:cNvSpPr txBox="1"/>
          <p:nvPr/>
        </p:nvSpPr>
        <p:spPr>
          <a:xfrm>
            <a:off x="2355711" y="886312"/>
            <a:ext cx="5068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Always-in-range tracking with double integrator dynamics</a:t>
            </a: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736F18-491A-2225-B882-692A684FEDCC}"/>
              </a:ext>
            </a:extLst>
          </p:cNvPr>
          <p:cNvSpPr/>
          <p:nvPr/>
        </p:nvSpPr>
        <p:spPr>
          <a:xfrm>
            <a:off x="750627" y="1384031"/>
            <a:ext cx="3596185" cy="329715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CD106-482B-2F64-F822-337304C6A841}"/>
              </a:ext>
            </a:extLst>
          </p:cNvPr>
          <p:cNvSpPr txBox="1"/>
          <p:nvPr/>
        </p:nvSpPr>
        <p:spPr>
          <a:xfrm>
            <a:off x="1084997" y="1516790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A.I.R. Tracking with Hard constraints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ED615E-F151-E1C0-6E43-AAEB5C8BBF61}"/>
              </a:ext>
            </a:extLst>
          </p:cNvPr>
          <p:cNvSpPr/>
          <p:nvPr/>
        </p:nvSpPr>
        <p:spPr>
          <a:xfrm>
            <a:off x="5249839" y="1383178"/>
            <a:ext cx="3596185" cy="329715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47BDD-5016-2716-BDA0-83E5CEF6EB0A}"/>
              </a:ext>
            </a:extLst>
          </p:cNvPr>
          <p:cNvSpPr txBox="1"/>
          <p:nvPr/>
        </p:nvSpPr>
        <p:spPr>
          <a:xfrm>
            <a:off x="5584209" y="1515937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A.I.R. Tracking with Soft constraints</a:t>
            </a:r>
          </a:p>
        </p:txBody>
      </p:sp>
    </p:spTree>
    <p:extLst>
      <p:ext uri="{BB962C8B-B14F-4D97-AF65-F5344CB8AC3E}">
        <p14:creationId xmlns:p14="http://schemas.microsoft.com/office/powerpoint/2010/main" val="164698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4105-B4AA-7BC3-989C-6582D9BE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(II): Multiagent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429D2-F4BD-4DA7-D1C4-761B42265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DC82F809-6B3B-483E-07B8-242FB576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00" y="952530"/>
            <a:ext cx="2450987" cy="1838240"/>
          </a:xfrm>
          <a:prstGeom prst="rect">
            <a:avLst/>
          </a:prstGeom>
        </p:spPr>
      </p:pic>
      <p:pic>
        <p:nvPicPr>
          <p:cNvPr id="7" name="Picture 6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EFDC0CD-5701-C9F4-EFCD-85D06847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41" y="2844507"/>
            <a:ext cx="2512892" cy="1884669"/>
          </a:xfrm>
          <a:prstGeom prst="rect">
            <a:avLst/>
          </a:prstGeom>
        </p:spPr>
      </p:pic>
      <p:pic>
        <p:nvPicPr>
          <p:cNvPr id="9" name="Picture 8" descr="A graph of a graph showing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BA2F8B7-51B4-4166-9BE6-887BE8BF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079" y="906101"/>
            <a:ext cx="2512892" cy="1884669"/>
          </a:xfrm>
          <a:prstGeom prst="rect">
            <a:avLst/>
          </a:prstGeom>
        </p:spPr>
      </p:pic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8FB4C444-FF0F-8CD2-1C26-7439EC406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012" y="2896152"/>
            <a:ext cx="2375175" cy="178138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9E5994-8F5B-3192-7570-7CEDBCF44763}"/>
              </a:ext>
            </a:extLst>
          </p:cNvPr>
          <p:cNvSpPr/>
          <p:nvPr/>
        </p:nvSpPr>
        <p:spPr>
          <a:xfrm>
            <a:off x="551432" y="906101"/>
            <a:ext cx="7887573" cy="193840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D6C1C9-5CED-F2AB-0B0E-AC240FCE69BE}"/>
              </a:ext>
            </a:extLst>
          </p:cNvPr>
          <p:cNvSpPr/>
          <p:nvPr/>
        </p:nvSpPr>
        <p:spPr>
          <a:xfrm>
            <a:off x="551432" y="2826445"/>
            <a:ext cx="7887573" cy="193840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57FE3-58E2-9BE2-20E2-1C0926122BAC}"/>
              </a:ext>
            </a:extLst>
          </p:cNvPr>
          <p:cNvSpPr txBox="1"/>
          <p:nvPr/>
        </p:nvSpPr>
        <p:spPr>
          <a:xfrm>
            <a:off x="679207" y="1312049"/>
            <a:ext cx="21547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trackers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terminal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Optimised</a:t>
            </a:r>
            <a:r>
              <a:rPr lang="en-US" dirty="0"/>
              <a:t> for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Simple energy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A8043-4A86-C735-3477-107B42067F74}"/>
              </a:ext>
            </a:extLst>
          </p:cNvPr>
          <p:cNvSpPr txBox="1"/>
          <p:nvPr/>
        </p:nvSpPr>
        <p:spPr>
          <a:xfrm>
            <a:off x="740084" y="3331451"/>
            <a:ext cx="2154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trackers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terminal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Optimised</a:t>
            </a:r>
            <a:r>
              <a:rPr lang="en-US" dirty="0"/>
              <a:t> for energy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Energy model with wireless charging</a:t>
            </a:r>
          </a:p>
        </p:txBody>
      </p:sp>
    </p:spTree>
    <p:extLst>
      <p:ext uri="{BB962C8B-B14F-4D97-AF65-F5344CB8AC3E}">
        <p14:creationId xmlns:p14="http://schemas.microsoft.com/office/powerpoint/2010/main" val="34655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0C4D-A460-2EDF-7A07-2EAA1E1F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(III): Higher Dimensions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E5B14-6B4D-1629-632C-695DD3CA4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AA93DB3F-5A9E-BEAB-3E99-D61E0AE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34262"/>
            <a:ext cx="4503430" cy="2426011"/>
          </a:xfrm>
          <a:prstGeom prst="rect">
            <a:avLst/>
          </a:prstGeom>
        </p:spPr>
      </p:pic>
      <p:pic>
        <p:nvPicPr>
          <p:cNvPr id="6" name="Picture 5" descr="A computer screen with a colorful image&#10;&#10;Description automatically generated with medium confidence">
            <a:extLst>
              <a:ext uri="{FF2B5EF4-FFF2-40B4-BE49-F238E27FC236}">
                <a16:creationId xmlns:a16="http://schemas.microsoft.com/office/drawing/2014/main" id="{9D21BCF5-9719-2821-1254-77DA2F0B9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1" t="14826" r="13726" b="13795"/>
          <a:stretch/>
        </p:blipFill>
        <p:spPr>
          <a:xfrm>
            <a:off x="5540681" y="3584360"/>
            <a:ext cx="2182440" cy="124975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39A7E6F-8F1D-37C5-CE15-5F5BF475D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896" y="2657195"/>
            <a:ext cx="457773" cy="1161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8B026A9-E92E-C61D-0E1C-3E8E5E556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896" y="2392912"/>
            <a:ext cx="655914" cy="1229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CC2859-5CEF-52F4-69AC-80606F0DE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1371" y="2147267"/>
            <a:ext cx="662745" cy="1161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C75F6ED-60FF-274A-41A0-B7CF9AC7A8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0896" y="4211348"/>
            <a:ext cx="1031697" cy="1571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5F2730-C5FF-9484-F38E-26A88084B1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0895" y="3690982"/>
            <a:ext cx="1598789" cy="2732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553719A-3AF0-DF10-AB36-8F9B792C41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0895" y="3312664"/>
            <a:ext cx="2159048" cy="252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8378740-3691-38F5-9E99-C04CF9764F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0895" y="2889680"/>
            <a:ext cx="2042897" cy="252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6E4757-6F4C-D47B-B785-CA3CBDF045C1}"/>
              </a:ext>
            </a:extLst>
          </p:cNvPr>
          <p:cNvSpPr txBox="1"/>
          <p:nvPr/>
        </p:nvSpPr>
        <p:spPr>
          <a:xfrm>
            <a:off x="330545" y="1144911"/>
            <a:ext cx="3995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Always-in-range tracking with fixed wing UAV in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based on the height of drone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Dynamics given below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8A05FF-CD65-EEC5-2CA4-1859B7B9CB53}"/>
              </a:ext>
            </a:extLst>
          </p:cNvPr>
          <p:cNvSpPr/>
          <p:nvPr/>
        </p:nvSpPr>
        <p:spPr>
          <a:xfrm>
            <a:off x="228187" y="867851"/>
            <a:ext cx="4343813" cy="3751915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3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6227-2003-27A9-7120-C4944762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1965278"/>
            <a:ext cx="3529400" cy="2228121"/>
          </a:xfrm>
        </p:spPr>
        <p:txBody>
          <a:bodyPr/>
          <a:lstStyle/>
          <a:p>
            <a:r>
              <a:rPr lang="en-US" sz="4800" dirty="0"/>
              <a:t>Conclusion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D686B7-F336-7750-E5F6-25775EB04F0F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C522C-EADB-5655-85E8-9E6412FA4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12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A6CE-6021-903B-F853-297C1A47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E19BF6-A63E-2E14-F593-467694C18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5" name="Picture 4" descr="A graph of a set of tracking&#10;&#10;Description automatically generated">
            <a:extLst>
              <a:ext uri="{FF2B5EF4-FFF2-40B4-BE49-F238E27FC236}">
                <a16:creationId xmlns:a16="http://schemas.microsoft.com/office/drawing/2014/main" id="{2F607E5B-E1D4-1D10-683F-2EA103411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21714"/>
            <a:ext cx="4360451" cy="3270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77D54-3041-37DD-A5D7-B4EBC4B15F08}"/>
              </a:ext>
            </a:extLst>
          </p:cNvPr>
          <p:cNvSpPr txBox="1"/>
          <p:nvPr/>
        </p:nvSpPr>
        <p:spPr>
          <a:xfrm>
            <a:off x="75063" y="1232922"/>
            <a:ext cx="46470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project objective to present a framework for in-range tracking was successfully completed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In-range tracking can be a better paradigm for tracking compared to set point for suitable problems especially when there are multiple objectives along with the primary tracking objective.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problems that could benefit from this paradigms are the problems most concerned with efficiency of tracking and this is handled better by in-range tracking as demonstrated. </a:t>
            </a:r>
          </a:p>
        </p:txBody>
      </p:sp>
    </p:spTree>
    <p:extLst>
      <p:ext uri="{BB962C8B-B14F-4D97-AF65-F5344CB8AC3E}">
        <p14:creationId xmlns:p14="http://schemas.microsoft.com/office/powerpoint/2010/main" val="372515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5C8D9-6FDA-3501-ED92-BA191843E0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Formulation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133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7390-D7B6-0FB7-7AEC-D926278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74E1C-AD46-EB43-4FCC-94F4E7FCC3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Joe.bloggs@Sheffield.ac.uk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A52D9-308D-9FAB-01DD-20656A563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90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D38E-BF92-EC32-7E55-5648F3D4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245057"/>
            <a:ext cx="3529400" cy="1665027"/>
          </a:xfrm>
        </p:spPr>
        <p:txBody>
          <a:bodyPr/>
          <a:lstStyle/>
          <a:p>
            <a:r>
              <a:rPr lang="en-US" sz="4800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43CB8-24E9-B1A3-9443-A691EC816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CA30B3-CF69-31EF-D18C-AAAF0A0325C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8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2F97-DAAE-1382-D5C8-BA4A2F63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Case Study (I)</a:t>
            </a:r>
          </a:p>
        </p:txBody>
      </p:sp>
      <p:pic>
        <p:nvPicPr>
          <p:cNvPr id="5" name="Picture 4" descr="Formula One race">
            <a:extLst>
              <a:ext uri="{FF2B5EF4-FFF2-40B4-BE49-F238E27FC236}">
                <a16:creationId xmlns:a16="http://schemas.microsoft.com/office/drawing/2014/main" id="{0EBEFC53-AB1B-84FE-67BB-2780359B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263" y="977806"/>
            <a:ext cx="3227968" cy="16649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D6CC0-5C57-276E-6F87-9AF964ED1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EE830-2073-E8DB-C00D-3C200E115E72}"/>
              </a:ext>
            </a:extLst>
          </p:cNvPr>
          <p:cNvSpPr txBox="1"/>
          <p:nvPr/>
        </p:nvSpPr>
        <p:spPr>
          <a:xfrm>
            <a:off x="541769" y="927195"/>
            <a:ext cx="38418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the case where a F1 race is being tracked with a single autonomous drone.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you choose the setpoint for tracking?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you choose the car in the mean position? No, fans more care about the winner.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do you choose the car in the first position? Could do, but what if you got Max Verstappen in a </a:t>
            </a:r>
            <a:r>
              <a:rPr lang="en-US" dirty="0" err="1"/>
              <a:t>RedBull</a:t>
            </a:r>
            <a:r>
              <a:rPr lang="en-US" dirty="0"/>
              <a:t> car with a 20 second lead. </a:t>
            </a:r>
          </a:p>
        </p:txBody>
      </p:sp>
      <p:pic>
        <p:nvPicPr>
          <p:cNvPr id="8" name="Picture 7" descr="A person in a race car suit&#10;&#10;Description automatically generated">
            <a:extLst>
              <a:ext uri="{FF2B5EF4-FFF2-40B4-BE49-F238E27FC236}">
                <a16:creationId xmlns:a16="http://schemas.microsoft.com/office/drawing/2014/main" id="{1A1A8007-97DC-01D2-4294-C46187B27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324" y="2719800"/>
            <a:ext cx="3221907" cy="199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1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78D9-6ED0-FBAC-7DE8-AAB7933F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Case Study (II)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276DD-564E-C43A-3499-1C179A1AD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11" name="Picture 10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4D342003-964A-AF94-F22A-B24CBE22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3" y="1742846"/>
            <a:ext cx="2270142" cy="1276955"/>
          </a:xfrm>
          <a:prstGeom prst="rect">
            <a:avLst/>
          </a:prstGeom>
        </p:spPr>
      </p:pic>
      <p:pic>
        <p:nvPicPr>
          <p:cNvPr id="12" name="Picture 11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60F027A5-200C-6B7C-D9AA-680ADF47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9" y="1619709"/>
            <a:ext cx="2117010" cy="1190818"/>
          </a:xfrm>
          <a:prstGeom prst="rect">
            <a:avLst/>
          </a:prstGeom>
        </p:spPr>
      </p:pic>
      <p:pic>
        <p:nvPicPr>
          <p:cNvPr id="13" name="Picture 12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F4CE050D-6DC2-D33D-EA8B-5451083A3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23" b="26911"/>
          <a:stretch/>
        </p:blipFill>
        <p:spPr>
          <a:xfrm>
            <a:off x="791855" y="2672351"/>
            <a:ext cx="2221982" cy="522010"/>
          </a:xfrm>
          <a:prstGeom prst="rect">
            <a:avLst/>
          </a:prstGeom>
        </p:spPr>
      </p:pic>
      <p:pic>
        <p:nvPicPr>
          <p:cNvPr id="16" name="Picture 15" descr="A drone with camera on its front&#10;&#10;Description automatically generated">
            <a:extLst>
              <a:ext uri="{FF2B5EF4-FFF2-40B4-BE49-F238E27FC236}">
                <a16:creationId xmlns:a16="http://schemas.microsoft.com/office/drawing/2014/main" id="{6EDE489C-2FE8-C7D8-8165-1F3FA51C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268" y="4363156"/>
            <a:ext cx="1055957" cy="7050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4FD27E-DE3C-CA5E-3786-10EE56530828}"/>
              </a:ext>
            </a:extLst>
          </p:cNvPr>
          <p:cNvCxnSpPr>
            <a:cxnSpLocks/>
          </p:cNvCxnSpPr>
          <p:nvPr/>
        </p:nvCxnSpPr>
        <p:spPr>
          <a:xfrm flipH="1" flipV="1">
            <a:off x="6192085" y="3015587"/>
            <a:ext cx="1" cy="134756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8B626-8BA5-AEB9-D529-CA5A5C7948A3}"/>
              </a:ext>
            </a:extLst>
          </p:cNvPr>
          <p:cNvSpPr/>
          <p:nvPr/>
        </p:nvSpPr>
        <p:spPr>
          <a:xfrm>
            <a:off x="3832294" y="891285"/>
            <a:ext cx="4719582" cy="26476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95062E-6 L -0.1915 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19878 -0.000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21042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E246-63DD-446A-1EED-70AE8D5A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Case Study (III)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57F9A-8C23-54AC-6D89-9D78CF42F7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 descr="A screen shot of a race track&#10;&#10;Description automatically generated">
            <a:extLst>
              <a:ext uri="{FF2B5EF4-FFF2-40B4-BE49-F238E27FC236}">
                <a16:creationId xmlns:a16="http://schemas.microsoft.com/office/drawing/2014/main" id="{0D9256ED-C864-7207-806B-B348B4B8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35" y="859810"/>
            <a:ext cx="5307641" cy="374631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49C4308-56C9-7F8E-C747-F3ECC2ABBEA1}"/>
              </a:ext>
            </a:extLst>
          </p:cNvPr>
          <p:cNvSpPr/>
          <p:nvPr/>
        </p:nvSpPr>
        <p:spPr>
          <a:xfrm rot="14829346">
            <a:off x="4330039" y="966409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71720A0-8549-9071-4B61-48F0298D3741}"/>
              </a:ext>
            </a:extLst>
          </p:cNvPr>
          <p:cNvSpPr/>
          <p:nvPr/>
        </p:nvSpPr>
        <p:spPr>
          <a:xfrm rot="15361174">
            <a:off x="6966332" y="1204635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BDF4528-9D34-7B44-F4A1-0E9454DDB31D}"/>
              </a:ext>
            </a:extLst>
          </p:cNvPr>
          <p:cNvSpPr/>
          <p:nvPr/>
        </p:nvSpPr>
        <p:spPr>
          <a:xfrm rot="8531682">
            <a:off x="3908359" y="3500492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748D0F2-9280-92B5-448D-300873A724F5}"/>
              </a:ext>
            </a:extLst>
          </p:cNvPr>
          <p:cNvSpPr/>
          <p:nvPr/>
        </p:nvSpPr>
        <p:spPr>
          <a:xfrm rot="2146629">
            <a:off x="8537879" y="3684735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4B20AC4-114D-CDBA-1668-863022A398A3}"/>
              </a:ext>
            </a:extLst>
          </p:cNvPr>
          <p:cNvSpPr/>
          <p:nvPr/>
        </p:nvSpPr>
        <p:spPr>
          <a:xfrm rot="9901767">
            <a:off x="6837729" y="1985874"/>
            <a:ext cx="165520" cy="1196852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B09E022-D4AB-850D-663D-57E82CAF9C5E}"/>
              </a:ext>
            </a:extLst>
          </p:cNvPr>
          <p:cNvSpPr/>
          <p:nvPr/>
        </p:nvSpPr>
        <p:spPr>
          <a:xfrm rot="3141061">
            <a:off x="4909521" y="2972226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B59276B-EBDB-9EDE-5410-BB75FD95751F}"/>
              </a:ext>
            </a:extLst>
          </p:cNvPr>
          <p:cNvSpPr/>
          <p:nvPr/>
        </p:nvSpPr>
        <p:spPr>
          <a:xfrm rot="20537213">
            <a:off x="5595341" y="1605935"/>
            <a:ext cx="165520" cy="1833659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BF109-5456-1879-F24B-D324C1DE0962}"/>
              </a:ext>
            </a:extLst>
          </p:cNvPr>
          <p:cNvSpPr txBox="1"/>
          <p:nvPr/>
        </p:nvSpPr>
        <p:spPr>
          <a:xfrm>
            <a:off x="207030" y="864189"/>
            <a:ext cx="2740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of Bahrain GP.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Efficiency and Entertainment value vs tracking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UAV can explore more efficient paths if not constrained by the tracking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The most efficient path between two points may not be a straight line cause of physics of the tracker.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5DA277F-EB75-2098-3F02-07C8E0F8FABB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>
            <a:off x="7350330" y="3465522"/>
            <a:ext cx="453261" cy="1574399"/>
          </a:xfrm>
          <a:prstGeom prst="curvedConnector4">
            <a:avLst>
              <a:gd name="adj1" fmla="val -50435"/>
              <a:gd name="adj2" fmla="val 56619"/>
            </a:avLst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4222C65-7D1E-14DA-09B3-312F7C1580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9291" y="4026088"/>
            <a:ext cx="1330472" cy="580031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2198325-3581-D6A9-45CB-5C4DEC6DC8C2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4260034" y="4285808"/>
            <a:ext cx="1199257" cy="334136"/>
          </a:xfrm>
          <a:prstGeom prst="curvedConnector2">
            <a:avLst/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 descr="A computer screen with a colorful image&#10;&#10;Description automatically generated with medium confidence">
            <a:extLst>
              <a:ext uri="{FF2B5EF4-FFF2-40B4-BE49-F238E27FC236}">
                <a16:creationId xmlns:a16="http://schemas.microsoft.com/office/drawing/2014/main" id="{5F438D4E-974A-5C4B-2DFB-97158B16D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1" t="14826" r="13726" b="13795"/>
          <a:stretch/>
        </p:blipFill>
        <p:spPr>
          <a:xfrm>
            <a:off x="1224607" y="3329068"/>
            <a:ext cx="2182440" cy="1249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792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989D-C843-0855-65C5-5E1BD4EA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69994"/>
            <a:ext cx="3529400" cy="2023405"/>
          </a:xfrm>
        </p:spPr>
        <p:txBody>
          <a:bodyPr/>
          <a:lstStyle/>
          <a:p>
            <a:r>
              <a:rPr lang="en-US" sz="4000" dirty="0"/>
              <a:t>Background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D724A-A08E-E7DC-0FEE-B52C7A51850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B8559-76C0-EBF7-878C-7BD93916F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54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2F98-B8D8-5710-544A-D4568F0A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Background (I): Optimal Control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4F6D9-53A7-B9E4-E417-515F0510E2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0F5B75-968C-1259-69F9-929A4D5FF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696" y="2140084"/>
            <a:ext cx="4155561" cy="4844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247B23C-FAAA-179C-3C68-101018A29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3039" y="3195885"/>
            <a:ext cx="1752393" cy="59697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B72C29-1992-984A-0311-7A0F74B4E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37" y="3042886"/>
            <a:ext cx="2524704" cy="18225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D59676-D77C-DCE4-7D6E-FB2BA0E9EDF3}"/>
              </a:ext>
            </a:extLst>
          </p:cNvPr>
          <p:cNvSpPr>
            <a:spLocks/>
          </p:cNvSpPr>
          <p:nvPr/>
        </p:nvSpPr>
        <p:spPr>
          <a:xfrm>
            <a:off x="357524" y="1058921"/>
            <a:ext cx="8626452" cy="667521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OCPs are posed to find the optimal control input trajectory to </a:t>
            </a:r>
            <a:r>
              <a:rPr lang="en-US" sz="18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minimise</a:t>
            </a:r>
            <a:r>
              <a: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an objective function subject to dynamics and mission constraints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4FAC2-2C5C-8DC0-3213-07CDEEDBF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271" y="3223917"/>
            <a:ext cx="1751357" cy="172132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305B95-D4B3-1D8A-6ECC-BBD4690F4716}"/>
              </a:ext>
            </a:extLst>
          </p:cNvPr>
          <p:cNvSpPr>
            <a:spLocks/>
          </p:cNvSpPr>
          <p:nvPr/>
        </p:nvSpPr>
        <p:spPr>
          <a:xfrm>
            <a:off x="1252863" y="2035187"/>
            <a:ext cx="4370315" cy="694388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760825-BA56-A8DC-6B43-1C7B4CF4BA68}"/>
              </a:ext>
            </a:extLst>
          </p:cNvPr>
          <p:cNvSpPr>
            <a:spLocks/>
          </p:cNvSpPr>
          <p:nvPr/>
        </p:nvSpPr>
        <p:spPr>
          <a:xfrm>
            <a:off x="6093725" y="3091795"/>
            <a:ext cx="2692751" cy="1822541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0AAF66-F2CB-8486-0182-1EE5448D7596}"/>
              </a:ext>
            </a:extLst>
          </p:cNvPr>
          <p:cNvSpPr>
            <a:spLocks/>
          </p:cNvSpPr>
          <p:nvPr/>
        </p:nvSpPr>
        <p:spPr>
          <a:xfrm>
            <a:off x="1252863" y="3083447"/>
            <a:ext cx="2404046" cy="85727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D498DF-35E4-7E08-B102-CA0C5CC29BEF}"/>
              </a:ext>
            </a:extLst>
          </p:cNvPr>
          <p:cNvSpPr>
            <a:spLocks/>
          </p:cNvSpPr>
          <p:nvPr/>
        </p:nvSpPr>
        <p:spPr>
          <a:xfrm>
            <a:off x="3957851" y="3091795"/>
            <a:ext cx="1932178" cy="182254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A1C08-406D-916E-7AB6-CD6912EE0E13}"/>
              </a:ext>
            </a:extLst>
          </p:cNvPr>
          <p:cNvSpPr txBox="1"/>
          <p:nvPr/>
        </p:nvSpPr>
        <p:spPr>
          <a:xfrm>
            <a:off x="357524" y="2293646"/>
            <a:ext cx="98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2D050"/>
                </a:solidFill>
              </a:rPr>
              <a:t>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1FF44-E026-34C4-B3D5-BC4A40016F66}"/>
              </a:ext>
            </a:extLst>
          </p:cNvPr>
          <p:cNvSpPr txBox="1"/>
          <p:nvPr/>
        </p:nvSpPr>
        <p:spPr>
          <a:xfrm>
            <a:off x="0" y="3363565"/>
            <a:ext cx="1214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Constraints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734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22F6-125D-B78E-6F1C-49E96A76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69994"/>
            <a:ext cx="3529400" cy="2023405"/>
          </a:xfrm>
        </p:spPr>
        <p:txBody>
          <a:bodyPr/>
          <a:lstStyle/>
          <a:p>
            <a:r>
              <a:rPr lang="en-US" sz="4400" dirty="0"/>
              <a:t>Formulation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2DF66-6E27-0CD5-7CEF-63A67C128232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5E9FC-89E6-B314-A11D-C63E07110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2495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4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5.7|3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9|1.6|9.2|0.6|0.7"/>
</p:tagLst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7554</TotalTime>
  <Words>466</Words>
  <Application>Microsoft Office PowerPoint</Application>
  <PresentationFormat>On-screen Show (16:9)</PresentationFormat>
  <Paragraphs>89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Source Sans Pro</vt:lpstr>
      <vt:lpstr>Source Sans Pro Semibold</vt:lpstr>
      <vt:lpstr>Source Sans Pro Black</vt:lpstr>
      <vt:lpstr>Arial</vt:lpstr>
      <vt:lpstr>Source Sans Pro Semibold</vt:lpstr>
      <vt:lpstr>Simple Light</vt:lpstr>
      <vt:lpstr>FYP presentation</vt:lpstr>
      <vt:lpstr>Overview</vt:lpstr>
      <vt:lpstr>Motivation</vt:lpstr>
      <vt:lpstr>Motivation: Case Study (I)</vt:lpstr>
      <vt:lpstr>Motivation: Case Study (II)</vt:lpstr>
      <vt:lpstr>Motivation: Case Study (III)</vt:lpstr>
      <vt:lpstr>Background</vt:lpstr>
      <vt:lpstr>Background (I): Optimal Control Problem</vt:lpstr>
      <vt:lpstr>Formulation</vt:lpstr>
      <vt:lpstr>Formulation (I): In-range Behavior</vt:lpstr>
      <vt:lpstr>Formulation (II): Out-of-range Behavior</vt:lpstr>
      <vt:lpstr>Formulation (III): Regularisation</vt:lpstr>
      <vt:lpstr>Formulation (IV): Smooth Maximum</vt:lpstr>
      <vt:lpstr>Demonstraition</vt:lpstr>
      <vt:lpstr>Demonstration (I): Always-in-range</vt:lpstr>
      <vt:lpstr>Demonstration (II): Multiagent</vt:lpstr>
      <vt:lpstr>Demonstration (III): Higher Dimensions</vt:lpstr>
      <vt:lpstr>Conclusion</vt:lpstr>
      <vt:lpstr>Conclusion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Nikilesh Ramesh</cp:lastModifiedBy>
  <cp:revision>16</cp:revision>
  <dcterms:created xsi:type="dcterms:W3CDTF">2023-02-20T10:33:55Z</dcterms:created>
  <dcterms:modified xsi:type="dcterms:W3CDTF">2024-05-14T12:03:12Z</dcterms:modified>
</cp:coreProperties>
</file>